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swald Bold" panose="020B0604020202020204" charset="0"/>
      <p:regular r:id="rId14"/>
    </p:embeddedFont>
    <p:embeddedFont>
      <p:font typeface="Times New Roman Bold" panose="02020803070505020304" pitchFamily="18" charset="0"/>
      <p:regular r:id="rId15"/>
      <p:bold r:id="rId16"/>
    </p:embeddedFont>
    <p:embeddedFont>
      <p:font typeface="Times New Roman Bold Italics" panose="020B0604020202020204" charset="0"/>
      <p:regular r:id="rId17"/>
    </p:embeddedFont>
    <p:embeddedFont>
      <p:font typeface="Times New Roman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2FED4-631F-2CF7-4933-201ECB564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CB630-48A0-5E6E-AF0A-8F9F969F1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8F8F-1284-4302-BF34-5EF741B788B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2C2DD-1E14-6758-FD85-ADA3DD943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1868B-E60A-BB83-F1A4-A074D24AA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B5FE-3BF7-49D7-A5BF-5C987D61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7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8910-8FA8-4098-BFAE-9B5984A07B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F6C8C-44FA-4FA9-BE0F-617D3DA4F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70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71EE-99FC-44E7-90DD-4DA615B6FD21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05C5-366A-460D-A1C3-3392FA01CE3D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90D2-1591-4E20-8E8D-17256C72E17E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6C4F-07AD-446F-B1C7-F188763D6C07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1AF7-113C-4CAE-A18F-F82861EE2D9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4A015-0AED-4551-BD90-E4AD281D2540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9F06-AEE3-44E4-AB92-D2CD21B47EB0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20A1-17F6-48A5-8F1E-94AECC1C3866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F8D9-EA86-4EED-9BC3-2A54886A1CA0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BEA-DCD4-478A-B02A-9F23FEADB4E6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3888-440D-4452-BE0C-1947E70C9A81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AA6D7-1733-46A9-A1C9-0D8418E4FE9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429080" y="1028700"/>
            <a:ext cx="9815307" cy="5136353"/>
            <a:chOff x="0" y="0"/>
            <a:chExt cx="1895495" cy="991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991913"/>
            </a:xfrm>
            <a:custGeom>
              <a:avLst/>
              <a:gdLst/>
              <a:ahLst/>
              <a:cxnLst/>
              <a:rect l="l" t="t" r="r" b="b"/>
              <a:pathLst>
                <a:path w="1895495" h="991913">
                  <a:moveTo>
                    <a:pt x="0" y="0"/>
                  </a:moveTo>
                  <a:lnTo>
                    <a:pt x="1895495" y="0"/>
                  </a:lnTo>
                  <a:lnTo>
                    <a:pt x="1895495" y="991913"/>
                  </a:lnTo>
                  <a:lnTo>
                    <a:pt x="0" y="991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895495" cy="105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80987" y="387064"/>
            <a:ext cx="1813305" cy="181330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47" r="-4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29080" y="6307217"/>
            <a:ext cx="9815307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b="1" spc="441" dirty="0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DATA-DRIVEN STRATEGIES FOR SALES IMPROVEMENT AND RETAIL EXPANSION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29080" y="1036541"/>
            <a:ext cx="9815307" cy="497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b="1" spc="685" dirty="0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DATA MANAGEMENT </a:t>
            </a:r>
          </a:p>
          <a:p>
            <a:pPr algn="ctr">
              <a:lnSpc>
                <a:spcPts val="9659"/>
              </a:lnSpc>
            </a:pPr>
            <a:r>
              <a:rPr lang="en-US" sz="6999" b="1" spc="685" dirty="0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CAPSTONE PROJECT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9596" y="8896112"/>
            <a:ext cx="12848809" cy="10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 spc="15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: ABHAY MAURYA</a:t>
            </a:r>
          </a:p>
          <a:p>
            <a:pPr algn="ctr">
              <a:lnSpc>
                <a:spcPts val="4140"/>
              </a:lnSpc>
            </a:pPr>
            <a:r>
              <a:rPr lang="en-US" sz="3000" b="1" spc="15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Roll No : 22F3001075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398E2F-80BB-A66F-9A55-C1558FBE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90443" y="94428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</a:t>
            </a:fld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12972710" y="-9864072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86644" y="2124100"/>
            <a:ext cx="11149054" cy="789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Prioritizing client retention for frequent and high-value orders like Handles.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Focusing on high-margin products like the Digital Meter Box.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Strengthening marketing and industry connections for steady orders.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Strengthen B2B sales to secure stable revenue for funding.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Conduct in-depth market research to identify retail opportunities.</a:t>
            </a: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 i="1" spc="299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Seek external funding through investors or banks if necessary.</a:t>
            </a:r>
          </a:p>
          <a:p>
            <a:pPr algn="l">
              <a:lnSpc>
                <a:spcPts val="4499"/>
              </a:lnSpc>
            </a:pPr>
            <a:endParaRPr lang="en-US" sz="2999" i="1" spc="299" dirty="0">
              <a:solidFill>
                <a:srgbClr val="000000"/>
              </a:solidFill>
              <a:latin typeface="Times New Roman Italics"/>
              <a:ea typeface="Times New Roman Italics"/>
              <a:cs typeface="Times New Roman Italics"/>
              <a:sym typeface="Times New Roman Italics"/>
            </a:endParaRPr>
          </a:p>
          <a:p>
            <a:pPr marL="0" lvl="0" indent="0" algn="l">
              <a:lnSpc>
                <a:spcPts val="4499"/>
              </a:lnSpc>
            </a:pPr>
            <a:endParaRPr lang="en-US" sz="2999" i="1" spc="299" dirty="0">
              <a:solidFill>
                <a:srgbClr val="000000"/>
              </a:solidFill>
              <a:latin typeface="Times New Roman Italics"/>
              <a:ea typeface="Times New Roman Italics"/>
              <a:cs typeface="Times New Roman Italics"/>
              <a:sym typeface="Times New Roman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6644" y="309858"/>
            <a:ext cx="1086823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99"/>
              </a:lnSpc>
            </a:pPr>
            <a:r>
              <a:rPr lang="en-US" sz="6999" b="1" spc="69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558B11-8C93-7E96-0C2E-D4D275E6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845983"/>
            <a:ext cx="1400485" cy="5384961"/>
            <a:chOff x="0" y="0"/>
            <a:chExt cx="368852" cy="1418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18261"/>
            </a:xfrm>
            <a:custGeom>
              <a:avLst/>
              <a:gdLst/>
              <a:ahLst/>
              <a:cxnLst/>
              <a:rect l="l" t="t" r="r" b="b"/>
              <a:pathLst>
                <a:path w="368852" h="1418261">
                  <a:moveTo>
                    <a:pt x="0" y="0"/>
                  </a:moveTo>
                  <a:lnTo>
                    <a:pt x="368852" y="0"/>
                  </a:lnTo>
                  <a:lnTo>
                    <a:pt x="368852" y="1418261"/>
                  </a:lnTo>
                  <a:lnTo>
                    <a:pt x="0" y="141826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368852" cy="158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50954" y="940894"/>
            <a:ext cx="529687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 b="1" spc="699" dirty="0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74953" y="3064800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9713" y="3828642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9713" y="4628726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59713" y="5508975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64076" y="6356364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9713" y="7246177"/>
            <a:ext cx="93721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i="1" spc="349" dirty="0">
                <a:solidFill>
                  <a:srgbClr val="363636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1838" y="3073436"/>
            <a:ext cx="579050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1838" y="3828643"/>
            <a:ext cx="607662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31838" y="4643730"/>
            <a:ext cx="579050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31838" y="5458818"/>
            <a:ext cx="607662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338192"/>
            <a:ext cx="607662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31838" y="7217566"/>
            <a:ext cx="579050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9"/>
              </a:lnSpc>
            </a:pPr>
            <a:r>
              <a:rPr lang="en-US" sz="3499" spc="349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91F0BAD-7D17-68B9-4306-E3996B7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4999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</a:t>
            </a:fld>
            <a:endParaRPr 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235278" y="5524023"/>
            <a:ext cx="11841219" cy="3634590"/>
            <a:chOff x="0" y="0"/>
            <a:chExt cx="1834515" cy="563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4515" cy="563093"/>
            </a:xfrm>
            <a:custGeom>
              <a:avLst/>
              <a:gdLst/>
              <a:ahLst/>
              <a:cxnLst/>
              <a:rect l="l" t="t" r="r" b="b"/>
              <a:pathLst>
                <a:path w="1834515" h="563093">
                  <a:moveTo>
                    <a:pt x="15038" y="0"/>
                  </a:moveTo>
                  <a:lnTo>
                    <a:pt x="1819477" y="0"/>
                  </a:lnTo>
                  <a:cubicBezTo>
                    <a:pt x="1827782" y="0"/>
                    <a:pt x="1834515" y="6733"/>
                    <a:pt x="1834515" y="15038"/>
                  </a:cubicBezTo>
                  <a:lnTo>
                    <a:pt x="1834515" y="548055"/>
                  </a:lnTo>
                  <a:cubicBezTo>
                    <a:pt x="1834515" y="552044"/>
                    <a:pt x="1832930" y="555869"/>
                    <a:pt x="1830110" y="558689"/>
                  </a:cubicBezTo>
                  <a:cubicBezTo>
                    <a:pt x="1827290" y="561509"/>
                    <a:pt x="1823465" y="563093"/>
                    <a:pt x="1819477" y="563093"/>
                  </a:cubicBezTo>
                  <a:lnTo>
                    <a:pt x="15038" y="563093"/>
                  </a:lnTo>
                  <a:cubicBezTo>
                    <a:pt x="6733" y="563093"/>
                    <a:pt x="0" y="556361"/>
                    <a:pt x="0" y="548055"/>
                  </a:cubicBezTo>
                  <a:lnTo>
                    <a:pt x="0" y="15038"/>
                  </a:lnTo>
                  <a:cubicBezTo>
                    <a:pt x="0" y="6733"/>
                    <a:pt x="6733" y="0"/>
                    <a:pt x="15038" y="0"/>
                  </a:cubicBezTo>
                  <a:close/>
                </a:path>
              </a:pathLst>
            </a:custGeom>
            <a:blipFill>
              <a:blip r:embed="rId5"/>
              <a:stretch>
                <a:fillRect t="-1049" b="-1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42191" y="430316"/>
            <a:ext cx="85251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 b="1" spc="69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4449" y="2156670"/>
            <a:ext cx="15392048" cy="283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deals with </a:t>
            </a:r>
            <a:r>
              <a:rPr lang="en-US" sz="3000" spc="3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Panchsheel</a:t>
            </a: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Enterprises a micro-manufacturing unit based in Rudrapur, Uttarakhand.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B2B segment in the production of plastic articles.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 dirty="0" err="1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Panchsheel</a:t>
            </a: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Enterprises promoters are Arun Maurya and Vikas Maurya.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manufactures plastic articles of different sizes and shapes.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E3B2A-11AD-2F85-A58B-1D65CD7E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486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4409" y="2379632"/>
            <a:ext cx="4991779" cy="758508"/>
            <a:chOff x="0" y="0"/>
            <a:chExt cx="1314707" cy="1997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4707" cy="199772"/>
            </a:xfrm>
            <a:custGeom>
              <a:avLst/>
              <a:gdLst/>
              <a:ahLst/>
              <a:cxnLst/>
              <a:rect l="l" t="t" r="r" b="b"/>
              <a:pathLst>
                <a:path w="1314707" h="199772">
                  <a:moveTo>
                    <a:pt x="0" y="0"/>
                  </a:moveTo>
                  <a:lnTo>
                    <a:pt x="1314707" y="0"/>
                  </a:lnTo>
                  <a:lnTo>
                    <a:pt x="1314707" y="199772"/>
                  </a:lnTo>
                  <a:lnTo>
                    <a:pt x="0" y="199772"/>
                  </a:lnTo>
                  <a:close/>
                </a:path>
              </a:pathLst>
            </a:custGeom>
            <a:solidFill>
              <a:srgbClr val="FD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1314707" cy="371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51" lvl="1" indent="-377825" algn="l">
                <a:lnSpc>
                  <a:spcPts val="5250"/>
                </a:lnSpc>
                <a:buFont typeface="Arial"/>
                <a:buChar char="•"/>
              </a:pPr>
              <a:r>
                <a:rPr lang="en-US" sz="3500" b="1" spc="35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Sales Challenge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409" y="5345674"/>
            <a:ext cx="7665956" cy="758508"/>
            <a:chOff x="0" y="0"/>
            <a:chExt cx="2019017" cy="1997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9017" cy="199772"/>
            </a:xfrm>
            <a:custGeom>
              <a:avLst/>
              <a:gdLst/>
              <a:ahLst/>
              <a:cxnLst/>
              <a:rect l="l" t="t" r="r" b="b"/>
              <a:pathLst>
                <a:path w="2019017" h="199772">
                  <a:moveTo>
                    <a:pt x="0" y="0"/>
                  </a:moveTo>
                  <a:lnTo>
                    <a:pt x="2019017" y="0"/>
                  </a:lnTo>
                  <a:lnTo>
                    <a:pt x="2019017" y="199772"/>
                  </a:lnTo>
                  <a:lnTo>
                    <a:pt x="0" y="199772"/>
                  </a:lnTo>
                  <a:close/>
                </a:path>
              </a:pathLst>
            </a:custGeom>
            <a:solidFill>
              <a:srgbClr val="FD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71450"/>
              <a:ext cx="2019017" cy="371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55651" lvl="1" indent="-377825" algn="l">
                <a:lnSpc>
                  <a:spcPts val="5250"/>
                </a:lnSpc>
                <a:buFont typeface="Arial"/>
                <a:buChar char="•"/>
              </a:pPr>
              <a:r>
                <a:rPr lang="en-US" sz="3500" b="1" spc="35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Need for Expansion Funds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736522" y="3086554"/>
            <a:ext cx="2522778" cy="2541260"/>
          </a:xfrm>
          <a:custGeom>
            <a:avLst/>
            <a:gdLst/>
            <a:ahLst/>
            <a:cxnLst/>
            <a:rect l="l" t="t" r="r" b="b"/>
            <a:pathLst>
              <a:path w="2522778" h="2541260">
                <a:moveTo>
                  <a:pt x="0" y="0"/>
                </a:moveTo>
                <a:lnTo>
                  <a:pt x="2522778" y="0"/>
                </a:lnTo>
                <a:lnTo>
                  <a:pt x="2522778" y="2541261"/>
                </a:lnTo>
                <a:lnTo>
                  <a:pt x="0" y="2541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742471" y="6975685"/>
            <a:ext cx="2259936" cy="2870589"/>
          </a:xfrm>
          <a:custGeom>
            <a:avLst/>
            <a:gdLst/>
            <a:ahLst/>
            <a:cxnLst/>
            <a:rect l="l" t="t" r="r" b="b"/>
            <a:pathLst>
              <a:path w="2259936" h="2870589">
                <a:moveTo>
                  <a:pt x="0" y="0"/>
                </a:moveTo>
                <a:lnTo>
                  <a:pt x="2259936" y="0"/>
                </a:lnTo>
                <a:lnTo>
                  <a:pt x="2259936" y="2870589"/>
                </a:lnTo>
                <a:lnTo>
                  <a:pt x="0" y="287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154145" y="8142830"/>
            <a:ext cx="1436589" cy="1436589"/>
          </a:xfrm>
          <a:custGeom>
            <a:avLst/>
            <a:gdLst/>
            <a:ahLst/>
            <a:cxnLst/>
            <a:rect l="l" t="t" r="r" b="b"/>
            <a:pathLst>
              <a:path w="1436589" h="1436589">
                <a:moveTo>
                  <a:pt x="0" y="0"/>
                </a:moveTo>
                <a:lnTo>
                  <a:pt x="1436588" y="0"/>
                </a:lnTo>
                <a:lnTo>
                  <a:pt x="1436588" y="1436588"/>
                </a:lnTo>
                <a:lnTo>
                  <a:pt x="0" y="14365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40192" y="695325"/>
            <a:ext cx="1155297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 b="1" spc="69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4885" y="3266346"/>
            <a:ext cx="1310227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3000" spc="3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business is struggling with a low frequency of orders and small order sizes, which significantly limits its growth potential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4885" y="6375263"/>
            <a:ext cx="1310227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3000" spc="300" dirty="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company requires additional capital to finance the further expansion into the retail markets.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2D1F22D-87F7-5705-9D70-16357142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30397" y="95302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68229" y="2740967"/>
            <a:ext cx="8900334" cy="57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was for the months of January to August 2024 and covered three SKUs: Handle, Colored Cap and Digital Meter Box.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data was unstructured and taken on paper-based forms in reporting sales, revenue, profit and costs.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spc="3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second challenge, there was no formal data available, only discussions with retail shopkeepers were shared.</a:t>
            </a:r>
          </a:p>
        </p:txBody>
      </p:sp>
      <p:sp>
        <p:nvSpPr>
          <p:cNvPr id="6" name="Freeform 6"/>
          <p:cNvSpPr/>
          <p:nvPr/>
        </p:nvSpPr>
        <p:spPr>
          <a:xfrm>
            <a:off x="11868563" y="3086100"/>
            <a:ext cx="5545611" cy="5576026"/>
          </a:xfrm>
          <a:custGeom>
            <a:avLst/>
            <a:gdLst/>
            <a:ahLst/>
            <a:cxnLst/>
            <a:rect l="l" t="t" r="r" b="b"/>
            <a:pathLst>
              <a:path w="5545611" h="5576026">
                <a:moveTo>
                  <a:pt x="0" y="0"/>
                </a:moveTo>
                <a:lnTo>
                  <a:pt x="5545611" y="0"/>
                </a:lnTo>
                <a:lnTo>
                  <a:pt x="5545611" y="5576026"/>
                </a:lnTo>
                <a:lnTo>
                  <a:pt x="0" y="557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36871" y="912150"/>
            <a:ext cx="1090604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 b="1" spc="699">
                <a:solidFill>
                  <a:srgbClr val="100F0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5422" y="4397897"/>
            <a:ext cx="554561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AutoNum type="arabicPeriod"/>
            </a:pPr>
            <a:r>
              <a:rPr lang="en-US" sz="4500" b="1" i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SALES</a:t>
            </a:r>
          </a:p>
          <a:p>
            <a:pPr marL="971550" lvl="1" indent="-485775" algn="l">
              <a:lnSpc>
                <a:spcPts val="5400"/>
              </a:lnSpc>
              <a:buAutoNum type="arabicPeriod"/>
            </a:pPr>
            <a:r>
              <a:rPr lang="en-US" sz="4500" b="1" i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PRICE</a:t>
            </a:r>
          </a:p>
          <a:p>
            <a:pPr marL="971550" lvl="1" indent="-485775" algn="l">
              <a:lnSpc>
                <a:spcPts val="5400"/>
              </a:lnSpc>
              <a:buAutoNum type="arabicPeriod"/>
            </a:pPr>
            <a:r>
              <a:rPr lang="en-US" sz="4500" b="1" i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COST</a:t>
            </a:r>
          </a:p>
          <a:p>
            <a:pPr marL="971550" lvl="1" indent="-485775" algn="l">
              <a:lnSpc>
                <a:spcPts val="5400"/>
              </a:lnSpc>
              <a:buAutoNum type="arabicPeriod"/>
            </a:pPr>
            <a:r>
              <a:rPr lang="en-US" sz="4500" b="1" i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REVENUE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779013-DFA8-07F3-E63B-D91156B4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011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29401" y="-1084273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00247" y="530608"/>
            <a:ext cx="8877250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sz="6999" b="1" spc="685">
                <a:solidFill>
                  <a:srgbClr val="100F0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6458755" y="-884722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72468" y="4713627"/>
            <a:ext cx="11812739" cy="5389562"/>
          </a:xfrm>
          <a:custGeom>
            <a:avLst/>
            <a:gdLst/>
            <a:ahLst/>
            <a:cxnLst/>
            <a:rect l="l" t="t" r="r" b="b"/>
            <a:pathLst>
              <a:path w="11812739" h="5389562">
                <a:moveTo>
                  <a:pt x="0" y="0"/>
                </a:moveTo>
                <a:lnTo>
                  <a:pt x="11812739" y="0"/>
                </a:lnTo>
                <a:lnTo>
                  <a:pt x="11812739" y="5389562"/>
                </a:lnTo>
                <a:lnTo>
                  <a:pt x="0" y="538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72468" y="2897654"/>
            <a:ext cx="1181273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lack consistency over time.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sizes are typically very small.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orders are irregular and unpredictable.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8909" y="1862732"/>
            <a:ext cx="18636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100F0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AD726-BA59-7424-58F2-701A22E3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334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799999">
            <a:off x="-4334340" y="-5795525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35145" y="3562176"/>
            <a:ext cx="10865524" cy="6342750"/>
          </a:xfrm>
          <a:custGeom>
            <a:avLst/>
            <a:gdLst/>
            <a:ahLst/>
            <a:cxnLst/>
            <a:rect l="l" t="t" r="r" b="b"/>
            <a:pathLst>
              <a:path w="10865524" h="6342750">
                <a:moveTo>
                  <a:pt x="0" y="0"/>
                </a:moveTo>
                <a:lnTo>
                  <a:pt x="10865524" y="0"/>
                </a:lnTo>
                <a:lnTo>
                  <a:pt x="10865524" y="6342750"/>
                </a:lnTo>
                <a:lnTo>
                  <a:pt x="0" y="634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04690" y="309262"/>
            <a:ext cx="220884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8901" y="1414162"/>
            <a:ext cx="1553909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Digital Meter Box has the highest income at ₹10.5 per unit, significantly higher than the other products.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Colored Cap has the lowest cost per unit at ₹0.62, followed by the Handle at ₹1.4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EF0CD-CA9D-B60A-76A8-F9262D75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93144" y="2006466"/>
            <a:ext cx="9368400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sales make it challenging to secure investment funds.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capital is required for machinery, raw materials, labor and marketing.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market for the product is highly competitive and saturated.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100F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 rot="887923">
            <a:off x="-5470839" y="476335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105117" y="5457100"/>
            <a:ext cx="3144454" cy="31444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17743" y="4784934"/>
            <a:ext cx="7341557" cy="5246370"/>
            <a:chOff x="0" y="0"/>
            <a:chExt cx="113739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7399" cy="812800"/>
            </a:xfrm>
            <a:custGeom>
              <a:avLst/>
              <a:gdLst/>
              <a:ahLst/>
              <a:cxnLst/>
              <a:rect l="l" t="t" r="r" b="b"/>
              <a:pathLst>
                <a:path w="1137399" h="812800">
                  <a:moveTo>
                    <a:pt x="24254" y="0"/>
                  </a:moveTo>
                  <a:lnTo>
                    <a:pt x="1113145" y="0"/>
                  </a:lnTo>
                  <a:cubicBezTo>
                    <a:pt x="1119578" y="0"/>
                    <a:pt x="1125747" y="2555"/>
                    <a:pt x="1130295" y="7104"/>
                  </a:cubicBezTo>
                  <a:cubicBezTo>
                    <a:pt x="1134844" y="11652"/>
                    <a:pt x="1137399" y="17822"/>
                    <a:pt x="1137399" y="24254"/>
                  </a:cubicBezTo>
                  <a:lnTo>
                    <a:pt x="1137399" y="788546"/>
                  </a:lnTo>
                  <a:cubicBezTo>
                    <a:pt x="1137399" y="794978"/>
                    <a:pt x="1134844" y="801148"/>
                    <a:pt x="1130295" y="805696"/>
                  </a:cubicBezTo>
                  <a:cubicBezTo>
                    <a:pt x="1125747" y="810245"/>
                    <a:pt x="1119578" y="812800"/>
                    <a:pt x="1113145" y="812800"/>
                  </a:cubicBezTo>
                  <a:lnTo>
                    <a:pt x="24254" y="812800"/>
                  </a:lnTo>
                  <a:cubicBezTo>
                    <a:pt x="17822" y="812800"/>
                    <a:pt x="11652" y="810245"/>
                    <a:pt x="7104" y="805696"/>
                  </a:cubicBezTo>
                  <a:cubicBezTo>
                    <a:pt x="2555" y="801148"/>
                    <a:pt x="0" y="794978"/>
                    <a:pt x="0" y="788546"/>
                  </a:cubicBezTo>
                  <a:lnTo>
                    <a:pt x="0" y="24254"/>
                  </a:lnTo>
                  <a:cubicBezTo>
                    <a:pt x="0" y="17822"/>
                    <a:pt x="2555" y="11652"/>
                    <a:pt x="7104" y="7104"/>
                  </a:cubicBezTo>
                  <a:cubicBezTo>
                    <a:pt x="11652" y="2555"/>
                    <a:pt x="17822" y="0"/>
                    <a:pt x="24254" y="0"/>
                  </a:cubicBezTo>
                  <a:close/>
                </a:path>
              </a:pathLst>
            </a:custGeom>
            <a:blipFill>
              <a:blip r:embed="rId6"/>
              <a:stretch>
                <a:fillRect t="-901" b="-9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82097" y="594187"/>
            <a:ext cx="10349595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9"/>
              </a:lnSpc>
              <a:spcBef>
                <a:spcPct val="0"/>
              </a:spcBef>
            </a:pPr>
            <a:r>
              <a:rPr lang="en-US" sz="6999" b="1" spc="685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EXPANSION FUNDS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1CB328-18A3-AF7A-87F3-F153BEB2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7257" y="9334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3958555" y="9150776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10081" y="305783"/>
            <a:ext cx="724163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99"/>
              </a:lnSpc>
            </a:pPr>
            <a:r>
              <a:rPr lang="en-US" sz="6999" b="1" spc="699">
                <a:solidFill>
                  <a:srgbClr val="231F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52339" y="1917146"/>
            <a:ext cx="8957502" cy="65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349"/>
              </a:lnSpc>
              <a:buFont typeface="Arial"/>
              <a:buChar char="•"/>
            </a:pPr>
            <a:r>
              <a:rPr lang="en-US" sz="2899" spc="28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dominate sales in quantity due to frequent orders.</a:t>
            </a:r>
          </a:p>
          <a:p>
            <a:pPr algn="l">
              <a:lnSpc>
                <a:spcPts val="4349"/>
              </a:lnSpc>
            </a:pPr>
            <a:endParaRPr lang="en-US" sz="2899" spc="28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6107" lvl="1" indent="-313054" algn="l">
              <a:lnSpc>
                <a:spcPts val="4349"/>
              </a:lnSpc>
              <a:buFont typeface="Arial"/>
              <a:buChar char="•"/>
            </a:pPr>
            <a:r>
              <a:rPr lang="en-US" sz="2899" spc="28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Meter Box, while less frequently ordered, offers the highest profit margin.</a:t>
            </a:r>
          </a:p>
          <a:p>
            <a:pPr algn="l">
              <a:lnSpc>
                <a:spcPts val="4349"/>
              </a:lnSpc>
            </a:pPr>
            <a:endParaRPr lang="en-US" sz="2899" spc="28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6107" lvl="1" indent="-313054" algn="l">
              <a:lnSpc>
                <a:spcPts val="4349"/>
              </a:lnSpc>
              <a:buFont typeface="Arial"/>
              <a:buChar char="•"/>
            </a:pPr>
            <a:r>
              <a:rPr lang="en-US" sz="2899" spc="28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Irregular orders and weak marketing disrupt sales consistency.</a:t>
            </a:r>
          </a:p>
          <a:p>
            <a:pPr algn="l">
              <a:lnSpc>
                <a:spcPts val="4349"/>
              </a:lnSpc>
            </a:pPr>
            <a:endParaRPr lang="en-US" sz="2899" spc="289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6107" lvl="1" indent="-313054" algn="l">
              <a:lnSpc>
                <a:spcPts val="4349"/>
              </a:lnSpc>
              <a:buFont typeface="Arial"/>
              <a:buChar char="•"/>
            </a:pPr>
            <a:r>
              <a:rPr lang="en-US" sz="2899" spc="289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optimal strategy is required for efficient retail expansion and utilization of funds.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225965" y="7965745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3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3" y="3564478"/>
                </a:lnTo>
                <a:lnTo>
                  <a:pt x="118815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 flipH="1">
            <a:off x="-9748864" y="-114308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3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3" y="3564478"/>
                </a:lnTo>
                <a:lnTo>
                  <a:pt x="118815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84F7FA-8B9E-218E-52E5-50996EB7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2400" y="9182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419</Words>
  <Application>Microsoft Office PowerPoint</Application>
  <PresentationFormat>Custom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Times New Roman</vt:lpstr>
      <vt:lpstr>Times New Roman Bold</vt:lpstr>
      <vt:lpstr>Times New Roman Italics</vt:lpstr>
      <vt:lpstr>Times New Roman Bold Italics</vt:lpstr>
      <vt:lpstr>Calibri</vt:lpstr>
      <vt:lpstr>Oswald Bold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Abhay Maurya</dc:creator>
  <cp:lastModifiedBy>Abhay Maurya</cp:lastModifiedBy>
  <cp:revision>6</cp:revision>
  <dcterms:created xsi:type="dcterms:W3CDTF">2006-08-16T00:00:00Z</dcterms:created>
  <dcterms:modified xsi:type="dcterms:W3CDTF">2024-12-03T14:38:19Z</dcterms:modified>
  <dc:identifier>DAGXeQ9gr0c</dc:identifier>
</cp:coreProperties>
</file>